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72" r:id="rId6"/>
  </p:sldMasterIdLst>
  <p:notesMasterIdLst>
    <p:notesMasterId r:id="rId21"/>
  </p:notesMasterIdLst>
  <p:sldIdLst>
    <p:sldId id="422" r:id="rId7"/>
    <p:sldId id="468" r:id="rId8"/>
    <p:sldId id="478" r:id="rId9"/>
    <p:sldId id="471" r:id="rId10"/>
    <p:sldId id="472" r:id="rId11"/>
    <p:sldId id="473" r:id="rId12"/>
    <p:sldId id="470" r:id="rId13"/>
    <p:sldId id="479" r:id="rId14"/>
    <p:sldId id="480" r:id="rId15"/>
    <p:sldId id="484" r:id="rId16"/>
    <p:sldId id="481" r:id="rId17"/>
    <p:sldId id="483" r:id="rId18"/>
    <p:sldId id="482" r:id="rId19"/>
    <p:sldId id="44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E2B4D"/>
    <a:srgbClr val="4FB096"/>
    <a:srgbClr val="EDDE2C"/>
    <a:srgbClr val="1E2945"/>
    <a:srgbClr val="008AD2"/>
    <a:srgbClr val="6F002E"/>
    <a:srgbClr val="78156A"/>
    <a:srgbClr val="385BA4"/>
    <a:srgbClr val="EA4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27F31-E7FB-8E45-B01D-C6081B96ACD8}"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4170D-BD13-A241-AE84-9B10BE93E081}" type="slidenum">
              <a:rPr lang="en-US" smtClean="0"/>
              <a:t>‹#›</a:t>
            </a:fld>
            <a:endParaRPr lang="en-US"/>
          </a:p>
        </p:txBody>
      </p:sp>
    </p:spTree>
    <p:extLst>
      <p:ext uri="{BB962C8B-B14F-4D97-AF65-F5344CB8AC3E}">
        <p14:creationId xmlns:p14="http://schemas.microsoft.com/office/powerpoint/2010/main" val="168745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D4170D-BD13-A241-AE84-9B10BE93E081}" type="slidenum">
              <a:rPr lang="en-US" smtClean="0"/>
              <a:t>1</a:t>
            </a:fld>
            <a:endParaRPr lang="en-US"/>
          </a:p>
        </p:txBody>
      </p:sp>
    </p:spTree>
    <p:extLst>
      <p:ext uri="{BB962C8B-B14F-4D97-AF65-F5344CB8AC3E}">
        <p14:creationId xmlns:p14="http://schemas.microsoft.com/office/powerpoint/2010/main" val="339601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Using a VCS also generally means that if you screw things up or lose files, you can easily recover.</a:t>
            </a:r>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5</a:t>
            </a:fld>
            <a:endParaRPr lang="en-US"/>
          </a:p>
        </p:txBody>
      </p:sp>
    </p:spTree>
    <p:extLst>
      <p:ext uri="{BB962C8B-B14F-4D97-AF65-F5344CB8AC3E}">
        <p14:creationId xmlns:p14="http://schemas.microsoft.com/office/powerpoint/2010/main" val="377708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091E42"/>
                </a:solidFill>
                <a:effectLst/>
                <a:latin typeface="Charlie Text"/>
              </a:rPr>
              <a:t>Developers practicing continuous integration merge their changes back to the main branch as often as possible. The developer's changes are validated by creating a build and running automated tests against the build. By doing so, you avoid integration challenges that can happen when waiting for release day to merge changes into the release branch.</a:t>
            </a:r>
          </a:p>
          <a:p>
            <a:pPr algn="l" fontAlgn="base"/>
            <a:r>
              <a:rPr lang="en-US" b="0" i="0" dirty="0">
                <a:solidFill>
                  <a:srgbClr val="091E42"/>
                </a:solidFill>
                <a:effectLst/>
                <a:latin typeface="Charlie Text"/>
              </a:rPr>
              <a:t>Continuous integration puts a great emphasis on testing automation to check that the application is not broken whenever new commits are integrated into the main branch.</a:t>
            </a:r>
          </a:p>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6</a:t>
            </a:fld>
            <a:endParaRPr lang="en-US"/>
          </a:p>
        </p:txBody>
      </p:sp>
    </p:spTree>
    <p:extLst>
      <p:ext uri="{BB962C8B-B14F-4D97-AF65-F5344CB8AC3E}">
        <p14:creationId xmlns:p14="http://schemas.microsoft.com/office/powerpoint/2010/main" val="197647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91E42"/>
                </a:solidFill>
                <a:effectLst/>
                <a:latin typeface="Charlie Text"/>
              </a:rPr>
              <a:t>In theory, with continuous delivery, you can decide to release daily, weekly, fortnightly, or whatever suits your business requirements. However, if you truly want to get the benefits of continuous delivery, you should deploy to production as early as possible to make sure that you release small batches that are easy to troubleshoot in case of a problem.</a:t>
            </a:r>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7</a:t>
            </a:fld>
            <a:endParaRPr lang="en-US"/>
          </a:p>
        </p:txBody>
      </p:sp>
    </p:spTree>
    <p:extLst>
      <p:ext uri="{BB962C8B-B14F-4D97-AF65-F5344CB8AC3E}">
        <p14:creationId xmlns:p14="http://schemas.microsoft.com/office/powerpoint/2010/main" val="41275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91E42"/>
                </a:solidFill>
                <a:effectLst/>
                <a:latin typeface="Charlie Text"/>
              </a:rPr>
              <a:t>Continuous deployment is an excellent way to accelerate the feedback loop with your customers and take pressure off the team as there isn't a </a:t>
            </a:r>
            <a:r>
              <a:rPr lang="en-US" b="0" i="1" dirty="0">
                <a:solidFill>
                  <a:srgbClr val="091E42"/>
                </a:solidFill>
                <a:effectLst/>
                <a:latin typeface="Charlie Text"/>
              </a:rPr>
              <a:t>Release Day</a:t>
            </a:r>
            <a:r>
              <a:rPr lang="en-US" b="0" i="0" dirty="0">
                <a:solidFill>
                  <a:srgbClr val="091E42"/>
                </a:solidFill>
                <a:effectLst/>
                <a:latin typeface="Charlie Text"/>
              </a:rPr>
              <a:t> anymore. Developers can focus on building software, and they see their work go live minutes after they've finished working on it.</a:t>
            </a:r>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8</a:t>
            </a:fld>
            <a:endParaRPr lang="en-US"/>
          </a:p>
        </p:txBody>
      </p:sp>
    </p:spTree>
    <p:extLst>
      <p:ext uri="{BB962C8B-B14F-4D97-AF65-F5344CB8AC3E}">
        <p14:creationId xmlns:p14="http://schemas.microsoft.com/office/powerpoint/2010/main" val="404755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91E42"/>
                </a:solidFill>
                <a:effectLst/>
                <a:latin typeface="Charlie Text"/>
              </a:rPr>
              <a:t>To put it simply continuous integration is part of both continuous delivery and continuous deployment. And continuous deployment is like continuous delivery, except that releases happen automatically.</a:t>
            </a:r>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12</a:t>
            </a:fld>
            <a:endParaRPr lang="en-US"/>
          </a:p>
        </p:txBody>
      </p:sp>
    </p:spTree>
    <p:extLst>
      <p:ext uri="{BB962C8B-B14F-4D97-AF65-F5344CB8AC3E}">
        <p14:creationId xmlns:p14="http://schemas.microsoft.com/office/powerpoint/2010/main" val="189933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erson in a blue shirt&#10;&#10;Description automatically generated">
            <a:extLst>
              <a:ext uri="{FF2B5EF4-FFF2-40B4-BE49-F238E27FC236}">
                <a16:creationId xmlns:a16="http://schemas.microsoft.com/office/drawing/2014/main" id="{F705DA34-CF2D-7F44-AB2A-163C12AA0C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604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7A7C371A-9EC9-A14D-9B0F-546F5D66B3FF}"/>
              </a:ext>
            </a:extLst>
          </p:cNvPr>
          <p:cNvSpPr>
            <a:spLocks noGrp="1"/>
          </p:cNvSpPr>
          <p:nvPr>
            <p:ph type="title" hasCustomPrompt="1"/>
          </p:nvPr>
        </p:nvSpPr>
        <p:spPr>
          <a:xfrm>
            <a:off x="838199" y="310394"/>
            <a:ext cx="11353800" cy="1391602"/>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7" name="Content Placeholder 2">
            <a:extLst>
              <a:ext uri="{FF2B5EF4-FFF2-40B4-BE49-F238E27FC236}">
                <a16:creationId xmlns:a16="http://schemas.microsoft.com/office/drawing/2014/main" id="{A9B44039-10C9-C447-9131-4DFEC2A8DC49}"/>
              </a:ext>
            </a:extLst>
          </p:cNvPr>
          <p:cNvSpPr>
            <a:spLocks noGrp="1"/>
          </p:cNvSpPr>
          <p:nvPr>
            <p:ph sz="half" idx="10" hasCustomPrompt="1"/>
          </p:nvPr>
        </p:nvSpPr>
        <p:spPr>
          <a:xfrm>
            <a:off x="838200" y="2393740"/>
            <a:ext cx="11353800" cy="44642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47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person, laptop, computer, man&#10;&#10;Description automatically generated">
            <a:extLst>
              <a:ext uri="{FF2B5EF4-FFF2-40B4-BE49-F238E27FC236}">
                <a16:creationId xmlns:a16="http://schemas.microsoft.com/office/drawing/2014/main" id="{42B89B74-438B-1F41-AD9C-7BD257A401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ED34B84-3E92-F345-83A8-303A1E05E14D}"/>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47520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68F3827C-6129-FB40-9878-FEC68EB519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E6FF778-AA58-BA40-AD89-41AC09830BEE}"/>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410664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4" name="Picture 3" descr="A person taking a selfie&#10;&#10;Description automatically generated">
            <a:extLst>
              <a:ext uri="{FF2B5EF4-FFF2-40B4-BE49-F238E27FC236}">
                <a16:creationId xmlns:a16="http://schemas.microsoft.com/office/drawing/2014/main" id="{6BDA5B06-26C1-F149-A7F6-8E438DE10F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62A6194-67A8-964F-AEE6-41DAB41E2B9B}"/>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90313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277AD-303B-FB4C-B62D-2F6655674D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1207D56-20FD-2744-B9F5-6EB5B391DDB5}"/>
              </a:ext>
            </a:extLst>
          </p:cNvPr>
          <p:cNvSpPr txBox="1">
            <a:spLocks/>
          </p:cNvSpPr>
          <p:nvPr userDrawn="1"/>
        </p:nvSpPr>
        <p:spPr>
          <a:xfrm>
            <a:off x="824089" y="1527241"/>
            <a:ext cx="10250311" cy="4365266"/>
          </a:xfrm>
          <a:prstGeom prst="rect">
            <a:avLst/>
          </a:prstGeom>
        </p:spPr>
        <p:txBody>
          <a:bodyPr anchor="ctr"/>
          <a:lstStyle>
            <a:lvl1pPr algn="l" defTabSz="914400" rtl="0" eaLnBrk="1" fontAlgn="ctr" latinLnBrk="0" hangingPunct="1">
              <a:lnSpc>
                <a:spcPts val="5080"/>
              </a:lnSpc>
              <a:spcBef>
                <a:spcPct val="0"/>
              </a:spcBef>
              <a:buNone/>
              <a:defRPr sz="5600" b="1" i="0" kern="1200">
                <a:solidFill>
                  <a:schemeClr val="bg1"/>
                </a:solidFill>
                <a:latin typeface="Calibri" panose="020F0502020204030204" pitchFamily="34" charset="0"/>
                <a:ea typeface="+mj-ea"/>
                <a:cs typeface="Calibri" panose="020F0502020204030204" pitchFamily="34" charset="0"/>
              </a:defRPr>
            </a:lvl1pPr>
          </a:lstStyle>
          <a:p>
            <a:r>
              <a:rPr lang="en-US" err="1"/>
              <a:t>Keyin’s</a:t>
            </a:r>
            <a:r>
              <a:rPr lang="en-US"/>
              <a:t> NEW </a:t>
            </a:r>
          </a:p>
          <a:p>
            <a:r>
              <a:rPr lang="en-US"/>
              <a:t>Software Development Diploma</a:t>
            </a:r>
          </a:p>
        </p:txBody>
      </p:sp>
    </p:spTree>
    <p:extLst>
      <p:ext uri="{BB962C8B-B14F-4D97-AF65-F5344CB8AC3E}">
        <p14:creationId xmlns:p14="http://schemas.microsoft.com/office/powerpoint/2010/main" val="1846686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434DC-6272-7C44-AF04-8C7B2621B1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32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C7E568-82C8-4176-899B-F1097634ECED}"/>
              </a:ext>
            </a:extLst>
          </p:cNvPr>
          <p:cNvSpPr>
            <a:spLocks noGrp="1"/>
          </p:cNvSpPr>
          <p:nvPr>
            <p:ph type="dt" sz="half" idx="10"/>
          </p:nvPr>
        </p:nvSpPr>
        <p:spPr/>
        <p:txBody>
          <a:bodyPr/>
          <a:lstStyle/>
          <a:p>
            <a:fld id="{FFFDB819-EE31-4417-B30A-D23D8FCE9683}" type="datetimeFigureOut">
              <a:rPr lang="en-US" smtClean="0"/>
              <a:t>5/10/2022</a:t>
            </a:fld>
            <a:endParaRPr lang="en-US"/>
          </a:p>
        </p:txBody>
      </p:sp>
      <p:sp>
        <p:nvSpPr>
          <p:cNvPr id="3" name="Footer Placeholder 2">
            <a:extLst>
              <a:ext uri="{FF2B5EF4-FFF2-40B4-BE49-F238E27FC236}">
                <a16:creationId xmlns:a16="http://schemas.microsoft.com/office/drawing/2014/main" id="{D0299F56-E8E2-4D90-88B0-B86B452071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2020A-B503-48E9-8B3A-D477DC66007D}"/>
              </a:ext>
            </a:extLst>
          </p:cNvPr>
          <p:cNvSpPr>
            <a:spLocks noGrp="1"/>
          </p:cNvSpPr>
          <p:nvPr>
            <p:ph type="sldNum" sz="quarter" idx="12"/>
          </p:nvPr>
        </p:nvSpPr>
        <p:spPr/>
        <p:txBody>
          <a:bodyPr/>
          <a:lstStyle/>
          <a:p>
            <a:fld id="{875BB9AA-D6FD-4088-A58B-3C3403680356}" type="slidenum">
              <a:rPr lang="en-US" smtClean="0"/>
              <a:t>‹#›</a:t>
            </a:fld>
            <a:endParaRPr lang="en-US"/>
          </a:p>
        </p:txBody>
      </p:sp>
    </p:spTree>
    <p:extLst>
      <p:ext uri="{BB962C8B-B14F-4D97-AF65-F5344CB8AC3E}">
        <p14:creationId xmlns:p14="http://schemas.microsoft.com/office/powerpoint/2010/main" val="2171666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1915-D046-44CB-9299-3B76A6581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50E88-D6F4-4BE5-BA34-11B8809F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BD47D-2028-472B-AB95-2DBC713718C6}"/>
              </a:ext>
            </a:extLst>
          </p:cNvPr>
          <p:cNvSpPr>
            <a:spLocks noGrp="1"/>
          </p:cNvSpPr>
          <p:nvPr>
            <p:ph type="dt" sz="half" idx="10"/>
          </p:nvPr>
        </p:nvSpPr>
        <p:spPr/>
        <p:txBody>
          <a:bodyPr/>
          <a:lstStyle/>
          <a:p>
            <a:fld id="{B25FB472-2244-4273-9A0C-83032D042452}" type="datetimeFigureOut">
              <a:rPr lang="en-US" smtClean="0"/>
              <a:t>5/10/2022</a:t>
            </a:fld>
            <a:endParaRPr lang="en-US"/>
          </a:p>
        </p:txBody>
      </p:sp>
      <p:sp>
        <p:nvSpPr>
          <p:cNvPr id="5" name="Footer Placeholder 4">
            <a:extLst>
              <a:ext uri="{FF2B5EF4-FFF2-40B4-BE49-F238E27FC236}">
                <a16:creationId xmlns:a16="http://schemas.microsoft.com/office/drawing/2014/main" id="{41D124E3-C8F0-444F-B274-5A4694414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67CE9-785C-4525-B03E-8CD0293FE46F}"/>
              </a:ext>
            </a:extLst>
          </p:cNvPr>
          <p:cNvSpPr>
            <a:spLocks noGrp="1"/>
          </p:cNvSpPr>
          <p:nvPr>
            <p:ph type="sldNum" sz="quarter" idx="12"/>
          </p:nvPr>
        </p:nvSpPr>
        <p:spPr/>
        <p:txBody>
          <a:bodyPr/>
          <a:lstStyle/>
          <a:p>
            <a:fld id="{170964A2-595B-47C1-A2B1-E81A8EE8502D}" type="slidenum">
              <a:rPr lang="en-US" smtClean="0"/>
              <a:t>‹#›</a:t>
            </a:fld>
            <a:endParaRPr lang="en-US"/>
          </a:p>
        </p:txBody>
      </p:sp>
    </p:spTree>
    <p:extLst>
      <p:ext uri="{BB962C8B-B14F-4D97-AF65-F5344CB8AC3E}">
        <p14:creationId xmlns:p14="http://schemas.microsoft.com/office/powerpoint/2010/main" val="381897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390372-CD8D-784E-BDED-5FF20A2048B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159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4" r:id="rId3"/>
    <p:sldLayoutId id="2147483655" r:id="rId4"/>
    <p:sldLayoutId id="2147483656" r:id="rId5"/>
    <p:sldLayoutId id="2147483657" r:id="rId6"/>
    <p:sldLayoutId id="2147483653" r:id="rId7"/>
  </p:sldLayoutIdLst>
  <p:txStyles>
    <p:titleStyle>
      <a:lvl1pPr algn="l" defTabSz="914400" rtl="0" eaLnBrk="1" latinLnBrk="0" hangingPunct="1">
        <a:lnSpc>
          <a:spcPts val="3680"/>
        </a:lnSpc>
        <a:spcBef>
          <a:spcPct val="0"/>
        </a:spcBef>
        <a:buNone/>
        <a:defRPr sz="4000" b="1" i="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2DDFD-5B6E-44A9-9A12-BC2398D99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FAC5FA-62E2-4EB0-AF9C-B2B81725C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EC09C-B5CD-4437-8380-523CF73B2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DB819-EE31-4417-B30A-D23D8FCE9683}" type="datetimeFigureOut">
              <a:rPr lang="en-US" smtClean="0"/>
              <a:t>5/10/2022</a:t>
            </a:fld>
            <a:endParaRPr lang="en-US"/>
          </a:p>
        </p:txBody>
      </p:sp>
      <p:sp>
        <p:nvSpPr>
          <p:cNvPr id="5" name="Footer Placeholder 4">
            <a:extLst>
              <a:ext uri="{FF2B5EF4-FFF2-40B4-BE49-F238E27FC236}">
                <a16:creationId xmlns:a16="http://schemas.microsoft.com/office/drawing/2014/main" id="{B65FE840-1237-4CA3-953F-5D54D912D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06BF1F-C55D-4F15-909B-75326A044C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BB9AA-D6FD-4088-A58B-3C3403680356}" type="slidenum">
              <a:rPr lang="en-US" smtClean="0"/>
              <a:t>‹#›</a:t>
            </a:fld>
            <a:endParaRPr lang="en-US"/>
          </a:p>
        </p:txBody>
      </p:sp>
      <p:pic>
        <p:nvPicPr>
          <p:cNvPr id="7" name="Picture 6">
            <a:extLst>
              <a:ext uri="{FF2B5EF4-FFF2-40B4-BE49-F238E27FC236}">
                <a16:creationId xmlns:a16="http://schemas.microsoft.com/office/drawing/2014/main" id="{F82BF72A-E9B2-4E3A-B24C-490FF67B03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241530" cy="6995160"/>
          </a:xfrm>
          <a:prstGeom prst="rect">
            <a:avLst/>
          </a:prstGeom>
        </p:spPr>
      </p:pic>
    </p:spTree>
    <p:extLst>
      <p:ext uri="{BB962C8B-B14F-4D97-AF65-F5344CB8AC3E}">
        <p14:creationId xmlns:p14="http://schemas.microsoft.com/office/powerpoint/2010/main" val="2294968506"/>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AD0FC2-8739-4820-A275-E71818DA9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80FB13-CA44-47B9-BE3A-594474FE6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15D2F-B491-4299-9C1F-EF350AB3A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B472-2244-4273-9A0C-83032D042452}" type="datetimeFigureOut">
              <a:rPr lang="en-US" smtClean="0"/>
              <a:t>5/10/2022</a:t>
            </a:fld>
            <a:endParaRPr lang="en-US"/>
          </a:p>
        </p:txBody>
      </p:sp>
      <p:sp>
        <p:nvSpPr>
          <p:cNvPr id="5" name="Footer Placeholder 4">
            <a:extLst>
              <a:ext uri="{FF2B5EF4-FFF2-40B4-BE49-F238E27FC236}">
                <a16:creationId xmlns:a16="http://schemas.microsoft.com/office/drawing/2014/main" id="{76AC8A47-3D9B-444B-8946-7811302A2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96DC93-5C50-4A14-87D8-80A146E95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964A2-595B-47C1-A2B1-E81A8EE8502D}" type="slidenum">
              <a:rPr lang="en-US" smtClean="0"/>
              <a:t>‹#›</a:t>
            </a:fld>
            <a:endParaRPr lang="en-US"/>
          </a:p>
        </p:txBody>
      </p:sp>
      <p:pic>
        <p:nvPicPr>
          <p:cNvPr id="8" name="Picture 7">
            <a:extLst>
              <a:ext uri="{FF2B5EF4-FFF2-40B4-BE49-F238E27FC236}">
                <a16:creationId xmlns:a16="http://schemas.microsoft.com/office/drawing/2014/main" id="{2839AC77-C937-403C-A140-AA3F71D816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07" y="0"/>
            <a:ext cx="12179585" cy="6858000"/>
          </a:xfrm>
          <a:prstGeom prst="rect">
            <a:avLst/>
          </a:prstGeom>
        </p:spPr>
      </p:pic>
    </p:spTree>
    <p:extLst>
      <p:ext uri="{BB962C8B-B14F-4D97-AF65-F5344CB8AC3E}">
        <p14:creationId xmlns:p14="http://schemas.microsoft.com/office/powerpoint/2010/main" val="233211106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2096FB-B349-AA4D-B3EC-0131010AB893}"/>
              </a:ext>
            </a:extLst>
          </p:cNvPr>
          <p:cNvSpPr/>
          <p:nvPr/>
        </p:nvSpPr>
        <p:spPr>
          <a:xfrm>
            <a:off x="7467600" y="254000"/>
            <a:ext cx="4584700" cy="66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 name="Picture 2" descr="A close up of a logo&#10;&#10;Description automatically generated">
            <a:extLst>
              <a:ext uri="{FF2B5EF4-FFF2-40B4-BE49-F238E27FC236}">
                <a16:creationId xmlns:a16="http://schemas.microsoft.com/office/drawing/2014/main" id="{1A0B37AE-29D8-C04D-81D0-656BE91A4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934" y="2440138"/>
            <a:ext cx="1426026" cy="1412249"/>
          </a:xfrm>
          <a:prstGeom prst="rect">
            <a:avLst/>
          </a:prstGeom>
          <a:solidFill>
            <a:schemeClr val="bg1"/>
          </a:solidFill>
        </p:spPr>
      </p:pic>
      <p:sp>
        <p:nvSpPr>
          <p:cNvPr id="6" name="Rectangle 5">
            <a:extLst>
              <a:ext uri="{FF2B5EF4-FFF2-40B4-BE49-F238E27FC236}">
                <a16:creationId xmlns:a16="http://schemas.microsoft.com/office/drawing/2014/main" id="{067C0516-D3CD-3947-8DA4-68929ACA2F16}"/>
              </a:ext>
            </a:extLst>
          </p:cNvPr>
          <p:cNvSpPr/>
          <p:nvPr/>
        </p:nvSpPr>
        <p:spPr>
          <a:xfrm>
            <a:off x="7762460" y="986318"/>
            <a:ext cx="3600758" cy="1938992"/>
          </a:xfrm>
          <a:prstGeom prst="rect">
            <a:avLst/>
          </a:prstGeom>
        </p:spPr>
        <p:txBody>
          <a:bodyPr wrap="square" lIns="91440" tIns="45720" rIns="91440" bIns="45720" anchor="t">
            <a:spAutoFit/>
          </a:bodyPr>
          <a:lstStyle/>
          <a:p>
            <a:pPr algn="ctr"/>
            <a:r>
              <a:rPr lang="en-US" sz="6000" dirty="0">
                <a:ea typeface="+mn-lt"/>
                <a:cs typeface="+mn-lt"/>
              </a:rPr>
              <a:t>DevOps</a:t>
            </a:r>
          </a:p>
          <a:p>
            <a:pPr algn="ctr"/>
            <a:endParaRPr lang="en-US" sz="6000" dirty="0">
              <a:ea typeface="+mn-lt"/>
              <a:cs typeface="+mn-lt"/>
            </a:endParaRPr>
          </a:p>
        </p:txBody>
      </p:sp>
      <p:sp>
        <p:nvSpPr>
          <p:cNvPr id="7" name="Content Placeholder 2">
            <a:extLst>
              <a:ext uri="{FF2B5EF4-FFF2-40B4-BE49-F238E27FC236}">
                <a16:creationId xmlns:a16="http://schemas.microsoft.com/office/drawing/2014/main" id="{E51E62E2-DB51-43BA-9871-D860F0D8DF41}"/>
              </a:ext>
            </a:extLst>
          </p:cNvPr>
          <p:cNvSpPr txBox="1">
            <a:spLocks/>
          </p:cNvSpPr>
          <p:nvPr/>
        </p:nvSpPr>
        <p:spPr>
          <a:xfrm>
            <a:off x="7762460" y="4559317"/>
            <a:ext cx="4104861" cy="2186608"/>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Arial"/>
                <a:cs typeface="Arial"/>
              </a:rPr>
              <a:t>Suresh</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US" sz="1600" dirty="0">
              <a:solidFill>
                <a:schemeClr val="tx1">
                  <a:lumMod val="75000"/>
                  <a:lumOff val="25000"/>
                </a:schemeClr>
              </a:solidFill>
              <a:latin typeface="Arial"/>
              <a:cs typeface="Arial"/>
            </a:endParaRPr>
          </a:p>
          <a:p>
            <a:pPr algn="ct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dirty="0">
                <a:solidFill>
                  <a:schemeClr val="tx1">
                    <a:lumMod val="75000"/>
                    <a:lumOff val="25000"/>
                  </a:schemeClr>
                </a:solidFill>
                <a:latin typeface="Arial"/>
                <a:cs typeface="Arial"/>
              </a:rPr>
              <a:t>May 10, 2022</a:t>
            </a:r>
            <a:endParaRPr lang="en-CA" sz="1600" dirty="0">
              <a:solidFill>
                <a:schemeClr val="tx1">
                  <a:lumMod val="75000"/>
                  <a:lumOff val="25000"/>
                </a:schemeClr>
              </a:solidFill>
              <a:latin typeface="Arial"/>
              <a:cs typeface="Arial"/>
            </a:endParaRPr>
          </a:p>
        </p:txBody>
      </p:sp>
    </p:spTree>
    <p:extLst>
      <p:ext uri="{BB962C8B-B14F-4D97-AF65-F5344CB8AC3E}">
        <p14:creationId xmlns:p14="http://schemas.microsoft.com/office/powerpoint/2010/main" val="316889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5031-2D63-4B64-8F7C-AAFC46F4A8D1}"/>
              </a:ext>
            </a:extLst>
          </p:cNvPr>
          <p:cNvSpPr>
            <a:spLocks noGrp="1"/>
          </p:cNvSpPr>
          <p:nvPr>
            <p:ph type="title"/>
          </p:nvPr>
        </p:nvSpPr>
        <p:spPr/>
        <p:txBody>
          <a:bodyPr/>
          <a:lstStyle/>
          <a:p>
            <a:r>
              <a:rPr lang="en-US" dirty="0"/>
              <a:t>Let’s see how it works</a:t>
            </a:r>
            <a:endParaRPr lang="en-CA" dirty="0"/>
          </a:p>
        </p:txBody>
      </p:sp>
      <p:pic>
        <p:nvPicPr>
          <p:cNvPr id="4" name="Content Placeholder 3">
            <a:extLst>
              <a:ext uri="{FF2B5EF4-FFF2-40B4-BE49-F238E27FC236}">
                <a16:creationId xmlns:a16="http://schemas.microsoft.com/office/drawing/2014/main" id="{E81195C2-A890-4E37-BBE8-79377F80A579}"/>
              </a:ext>
            </a:extLst>
          </p:cNvPr>
          <p:cNvPicPr>
            <a:picLocks noGrp="1" noChangeAspect="1"/>
          </p:cNvPicPr>
          <p:nvPr>
            <p:ph sz="half" idx="10"/>
          </p:nvPr>
        </p:nvPicPr>
        <p:blipFill>
          <a:blip r:embed="rId2"/>
          <a:stretch>
            <a:fillRect/>
          </a:stretch>
        </p:blipFill>
        <p:spPr>
          <a:xfrm>
            <a:off x="88187" y="2309117"/>
            <a:ext cx="5254375" cy="2239766"/>
          </a:xfrm>
          <a:prstGeom prst="rect">
            <a:avLst/>
          </a:prstGeom>
        </p:spPr>
      </p:pic>
      <p:pic>
        <p:nvPicPr>
          <p:cNvPr id="5" name="Picture 4">
            <a:extLst>
              <a:ext uri="{FF2B5EF4-FFF2-40B4-BE49-F238E27FC236}">
                <a16:creationId xmlns:a16="http://schemas.microsoft.com/office/drawing/2014/main" id="{AA36DD0B-16E9-41D3-8149-36C9DC0243E8}"/>
              </a:ext>
            </a:extLst>
          </p:cNvPr>
          <p:cNvPicPr>
            <a:picLocks noChangeAspect="1"/>
          </p:cNvPicPr>
          <p:nvPr/>
        </p:nvPicPr>
        <p:blipFill>
          <a:blip r:embed="rId3"/>
          <a:stretch>
            <a:fillRect/>
          </a:stretch>
        </p:blipFill>
        <p:spPr>
          <a:xfrm>
            <a:off x="6096000" y="2208421"/>
            <a:ext cx="5845996" cy="2106725"/>
          </a:xfrm>
          <a:prstGeom prst="rect">
            <a:avLst/>
          </a:prstGeom>
        </p:spPr>
      </p:pic>
      <p:pic>
        <p:nvPicPr>
          <p:cNvPr id="6" name="Picture 5">
            <a:extLst>
              <a:ext uri="{FF2B5EF4-FFF2-40B4-BE49-F238E27FC236}">
                <a16:creationId xmlns:a16="http://schemas.microsoft.com/office/drawing/2014/main" id="{5D877CB1-47BB-48FC-9ED1-4355E1E50930}"/>
              </a:ext>
            </a:extLst>
          </p:cNvPr>
          <p:cNvPicPr>
            <a:picLocks noChangeAspect="1"/>
          </p:cNvPicPr>
          <p:nvPr/>
        </p:nvPicPr>
        <p:blipFill>
          <a:blip r:embed="rId4"/>
          <a:stretch>
            <a:fillRect/>
          </a:stretch>
        </p:blipFill>
        <p:spPr>
          <a:xfrm>
            <a:off x="6424771" y="4410971"/>
            <a:ext cx="5595993" cy="2136635"/>
          </a:xfrm>
          <a:prstGeom prst="rect">
            <a:avLst/>
          </a:prstGeom>
        </p:spPr>
      </p:pic>
      <p:pic>
        <p:nvPicPr>
          <p:cNvPr id="7" name="Picture 6">
            <a:extLst>
              <a:ext uri="{FF2B5EF4-FFF2-40B4-BE49-F238E27FC236}">
                <a16:creationId xmlns:a16="http://schemas.microsoft.com/office/drawing/2014/main" id="{1EFD4166-BB4B-479E-8E91-AF0E08F8F0FD}"/>
              </a:ext>
            </a:extLst>
          </p:cNvPr>
          <p:cNvPicPr>
            <a:picLocks noChangeAspect="1"/>
          </p:cNvPicPr>
          <p:nvPr/>
        </p:nvPicPr>
        <p:blipFill>
          <a:blip r:embed="rId5"/>
          <a:stretch>
            <a:fillRect/>
          </a:stretch>
        </p:blipFill>
        <p:spPr>
          <a:xfrm>
            <a:off x="57358" y="4702117"/>
            <a:ext cx="5595994" cy="2106725"/>
          </a:xfrm>
          <a:prstGeom prst="rect">
            <a:avLst/>
          </a:prstGeom>
        </p:spPr>
      </p:pic>
      <p:sp>
        <p:nvSpPr>
          <p:cNvPr id="8" name="Arrow: Right 7">
            <a:extLst>
              <a:ext uri="{FF2B5EF4-FFF2-40B4-BE49-F238E27FC236}">
                <a16:creationId xmlns:a16="http://schemas.microsoft.com/office/drawing/2014/main" id="{EE257AA1-3982-4F76-AB9D-147889953628}"/>
              </a:ext>
            </a:extLst>
          </p:cNvPr>
          <p:cNvSpPr/>
          <p:nvPr/>
        </p:nvSpPr>
        <p:spPr>
          <a:xfrm>
            <a:off x="5500099" y="2908593"/>
            <a:ext cx="595901" cy="606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Down 8">
            <a:extLst>
              <a:ext uri="{FF2B5EF4-FFF2-40B4-BE49-F238E27FC236}">
                <a16:creationId xmlns:a16="http://schemas.microsoft.com/office/drawing/2014/main" id="{12D848FE-B444-4BA4-B41C-BF9C1FF80E6D}"/>
              </a:ext>
            </a:extLst>
          </p:cNvPr>
          <p:cNvSpPr/>
          <p:nvPr/>
        </p:nvSpPr>
        <p:spPr>
          <a:xfrm>
            <a:off x="11414589" y="3688422"/>
            <a:ext cx="606175" cy="626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E00E97E7-C04E-44BE-99E3-3ED4F23853DF}"/>
              </a:ext>
            </a:extLst>
          </p:cNvPr>
          <p:cNvSpPr/>
          <p:nvPr/>
        </p:nvSpPr>
        <p:spPr>
          <a:xfrm rot="10800000">
            <a:off x="5750102" y="5979560"/>
            <a:ext cx="595901" cy="410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388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13B4-8383-48B7-88CD-31D9339D6432}"/>
              </a:ext>
            </a:extLst>
          </p:cNvPr>
          <p:cNvSpPr>
            <a:spLocks noGrp="1"/>
          </p:cNvSpPr>
          <p:nvPr>
            <p:ph type="title"/>
          </p:nvPr>
        </p:nvSpPr>
        <p:spPr/>
        <p:txBody>
          <a:bodyPr/>
          <a:lstStyle/>
          <a:p>
            <a:r>
              <a:rPr lang="en-US" dirty="0"/>
              <a:t>Let’s see how it works</a:t>
            </a:r>
            <a:endParaRPr lang="en-CA" dirty="0"/>
          </a:p>
        </p:txBody>
      </p:sp>
      <p:pic>
        <p:nvPicPr>
          <p:cNvPr id="8" name="Content Placeholder 7">
            <a:extLst>
              <a:ext uri="{FF2B5EF4-FFF2-40B4-BE49-F238E27FC236}">
                <a16:creationId xmlns:a16="http://schemas.microsoft.com/office/drawing/2014/main" id="{A3C30CEA-D7D4-4731-83D0-DAC4DEBC94EC}"/>
              </a:ext>
            </a:extLst>
          </p:cNvPr>
          <p:cNvPicPr>
            <a:picLocks noGrp="1" noChangeAspect="1"/>
          </p:cNvPicPr>
          <p:nvPr>
            <p:ph sz="half" idx="10"/>
          </p:nvPr>
        </p:nvPicPr>
        <p:blipFill>
          <a:blip r:embed="rId2"/>
          <a:stretch>
            <a:fillRect/>
          </a:stretch>
        </p:blipFill>
        <p:spPr>
          <a:xfrm>
            <a:off x="0" y="2332523"/>
            <a:ext cx="5592726" cy="2610256"/>
          </a:xfrm>
          <a:prstGeom prst="rect">
            <a:avLst/>
          </a:prstGeom>
        </p:spPr>
      </p:pic>
      <p:pic>
        <p:nvPicPr>
          <p:cNvPr id="9" name="Picture 8">
            <a:extLst>
              <a:ext uri="{FF2B5EF4-FFF2-40B4-BE49-F238E27FC236}">
                <a16:creationId xmlns:a16="http://schemas.microsoft.com/office/drawing/2014/main" id="{1E182D53-A9AD-4ADD-BF05-5ECC01F5CE40}"/>
              </a:ext>
            </a:extLst>
          </p:cNvPr>
          <p:cNvPicPr>
            <a:picLocks noChangeAspect="1"/>
          </p:cNvPicPr>
          <p:nvPr/>
        </p:nvPicPr>
        <p:blipFill>
          <a:blip r:embed="rId3"/>
          <a:stretch>
            <a:fillRect/>
          </a:stretch>
        </p:blipFill>
        <p:spPr>
          <a:xfrm>
            <a:off x="6766093" y="2197619"/>
            <a:ext cx="5336864" cy="2462761"/>
          </a:xfrm>
          <a:prstGeom prst="rect">
            <a:avLst/>
          </a:prstGeom>
        </p:spPr>
      </p:pic>
      <p:pic>
        <p:nvPicPr>
          <p:cNvPr id="10" name="Picture 9">
            <a:extLst>
              <a:ext uri="{FF2B5EF4-FFF2-40B4-BE49-F238E27FC236}">
                <a16:creationId xmlns:a16="http://schemas.microsoft.com/office/drawing/2014/main" id="{98A2824C-659A-4D90-A6B9-987B4EEC24C3}"/>
              </a:ext>
            </a:extLst>
          </p:cNvPr>
          <p:cNvPicPr>
            <a:picLocks noChangeAspect="1"/>
          </p:cNvPicPr>
          <p:nvPr/>
        </p:nvPicPr>
        <p:blipFill>
          <a:blip r:embed="rId4"/>
          <a:stretch>
            <a:fillRect/>
          </a:stretch>
        </p:blipFill>
        <p:spPr>
          <a:xfrm>
            <a:off x="1851122" y="4727886"/>
            <a:ext cx="7697972" cy="2184175"/>
          </a:xfrm>
          <a:prstGeom prst="rect">
            <a:avLst/>
          </a:prstGeom>
        </p:spPr>
      </p:pic>
      <p:sp>
        <p:nvSpPr>
          <p:cNvPr id="11" name="Arrow: Right 10">
            <a:extLst>
              <a:ext uri="{FF2B5EF4-FFF2-40B4-BE49-F238E27FC236}">
                <a16:creationId xmlns:a16="http://schemas.microsoft.com/office/drawing/2014/main" id="{CB66DC8D-F783-4C62-AB0D-0B14899971FC}"/>
              </a:ext>
            </a:extLst>
          </p:cNvPr>
          <p:cNvSpPr/>
          <p:nvPr/>
        </p:nvSpPr>
        <p:spPr>
          <a:xfrm>
            <a:off x="5759543" y="2935184"/>
            <a:ext cx="839733" cy="620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6850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E79F-1C37-4734-B196-65303DE14899}"/>
              </a:ext>
            </a:extLst>
          </p:cNvPr>
          <p:cNvSpPr>
            <a:spLocks noGrp="1"/>
          </p:cNvSpPr>
          <p:nvPr>
            <p:ph type="title"/>
          </p:nvPr>
        </p:nvSpPr>
        <p:spPr/>
        <p:txBody>
          <a:bodyPr/>
          <a:lstStyle/>
          <a:p>
            <a:r>
              <a:rPr lang="en-US" dirty="0"/>
              <a:t>How they are related</a:t>
            </a:r>
            <a:endParaRPr lang="en-CA" dirty="0"/>
          </a:p>
        </p:txBody>
      </p:sp>
      <p:pic>
        <p:nvPicPr>
          <p:cNvPr id="4" name="Content Placeholder 3">
            <a:extLst>
              <a:ext uri="{FF2B5EF4-FFF2-40B4-BE49-F238E27FC236}">
                <a16:creationId xmlns:a16="http://schemas.microsoft.com/office/drawing/2014/main" id="{36507EE0-E2AC-46FE-A218-764D422DA069}"/>
              </a:ext>
            </a:extLst>
          </p:cNvPr>
          <p:cNvPicPr>
            <a:picLocks noGrp="1" noChangeAspect="1"/>
          </p:cNvPicPr>
          <p:nvPr>
            <p:ph sz="half" idx="10"/>
          </p:nvPr>
        </p:nvPicPr>
        <p:blipFill>
          <a:blip r:embed="rId3"/>
          <a:stretch>
            <a:fillRect/>
          </a:stretch>
        </p:blipFill>
        <p:spPr>
          <a:xfrm>
            <a:off x="1304818" y="2393950"/>
            <a:ext cx="9178326" cy="3719174"/>
          </a:xfrm>
          <a:prstGeom prst="rect">
            <a:avLst/>
          </a:prstGeom>
        </p:spPr>
      </p:pic>
    </p:spTree>
    <p:extLst>
      <p:ext uri="{BB962C8B-B14F-4D97-AF65-F5344CB8AC3E}">
        <p14:creationId xmlns:p14="http://schemas.microsoft.com/office/powerpoint/2010/main" val="82328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A34B-FAD9-4593-B5D0-7235EBAFEABF}"/>
              </a:ext>
            </a:extLst>
          </p:cNvPr>
          <p:cNvSpPr>
            <a:spLocks noGrp="1"/>
          </p:cNvSpPr>
          <p:nvPr>
            <p:ph type="title"/>
          </p:nvPr>
        </p:nvSpPr>
        <p:spPr/>
        <p:txBody>
          <a:bodyPr/>
          <a:lstStyle/>
          <a:p>
            <a:r>
              <a:rPr lang="en-US" dirty="0"/>
              <a:t>Advantages</a:t>
            </a:r>
            <a:endParaRPr lang="en-CA" dirty="0"/>
          </a:p>
        </p:txBody>
      </p:sp>
      <p:sp>
        <p:nvSpPr>
          <p:cNvPr id="3" name="Content Placeholder 2">
            <a:extLst>
              <a:ext uri="{FF2B5EF4-FFF2-40B4-BE49-F238E27FC236}">
                <a16:creationId xmlns:a16="http://schemas.microsoft.com/office/drawing/2014/main" id="{954AD524-59E6-49E7-AAE5-E24DF7C3B572}"/>
              </a:ext>
            </a:extLst>
          </p:cNvPr>
          <p:cNvSpPr>
            <a:spLocks noGrp="1"/>
          </p:cNvSpPr>
          <p:nvPr>
            <p:ph sz="half" idx="10"/>
          </p:nvPr>
        </p:nvSpPr>
        <p:spPr/>
        <p:txBody>
          <a:bodyPr/>
          <a:lstStyle/>
          <a:p>
            <a:r>
              <a:rPr lang="en-US" b="0" i="0" dirty="0">
                <a:solidFill>
                  <a:srgbClr val="091E42"/>
                </a:solidFill>
                <a:effectLst/>
                <a:latin typeface="Charlie Text"/>
              </a:rPr>
              <a:t>Building the release is easy as all integration issues have been solved early.</a:t>
            </a:r>
          </a:p>
          <a:p>
            <a:pPr algn="l" fontAlgn="base">
              <a:buFont typeface="Arial" panose="020B0604020202020204" pitchFamily="34" charset="0"/>
              <a:buChar char="•"/>
            </a:pPr>
            <a:r>
              <a:rPr lang="en-US" b="0" i="0" dirty="0">
                <a:solidFill>
                  <a:srgbClr val="091E42"/>
                </a:solidFill>
                <a:effectLst/>
                <a:latin typeface="Charlie Text"/>
              </a:rPr>
              <a:t>Testing costs are reduced drastically – your CI server can run hundreds of tests in the matter of seconds.</a:t>
            </a:r>
          </a:p>
          <a:p>
            <a:pPr algn="l" fontAlgn="base">
              <a:buFont typeface="Arial" panose="020B0604020202020204" pitchFamily="34" charset="0"/>
              <a:buChar char="•"/>
            </a:pPr>
            <a:r>
              <a:rPr lang="en-US" b="0" i="0" dirty="0">
                <a:solidFill>
                  <a:srgbClr val="091E42"/>
                </a:solidFill>
                <a:effectLst/>
                <a:latin typeface="Charlie Text"/>
              </a:rPr>
              <a:t>Your QA team spend less time testing and can focus on significant improvements to the quality culture.</a:t>
            </a:r>
          </a:p>
          <a:p>
            <a:r>
              <a:rPr lang="en-US" b="0" i="0" dirty="0">
                <a:solidFill>
                  <a:srgbClr val="091E42"/>
                </a:solidFill>
                <a:effectLst/>
                <a:latin typeface="Charlie Text"/>
              </a:rPr>
              <a:t>Customers see a continuous stream of improvements, and quality increases every day, instead of every month, quarter or year.</a:t>
            </a:r>
          </a:p>
          <a:p>
            <a:endParaRPr lang="en-CA" dirty="0"/>
          </a:p>
        </p:txBody>
      </p:sp>
    </p:spTree>
    <p:extLst>
      <p:ext uri="{BB962C8B-B14F-4D97-AF65-F5344CB8AC3E}">
        <p14:creationId xmlns:p14="http://schemas.microsoft.com/office/powerpoint/2010/main" val="10494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3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591B-65FE-4E9D-BD9B-88B0A0F31DD6}"/>
              </a:ext>
            </a:extLst>
          </p:cNvPr>
          <p:cNvSpPr>
            <a:spLocks noGrp="1"/>
          </p:cNvSpPr>
          <p:nvPr>
            <p:ph type="title"/>
          </p:nvPr>
        </p:nvSpPr>
        <p:spPr/>
        <p:txBody>
          <a:bodyPr/>
          <a:lstStyle/>
          <a:p>
            <a:r>
              <a:rPr lang="en-US" dirty="0">
                <a:latin typeface="Calibri"/>
                <a:cs typeface="Calibri"/>
              </a:rPr>
              <a:t>Contents </a:t>
            </a:r>
            <a:endParaRPr lang="en-CA" dirty="0"/>
          </a:p>
        </p:txBody>
      </p:sp>
      <p:sp>
        <p:nvSpPr>
          <p:cNvPr id="3" name="Content Placeholder 2">
            <a:extLst>
              <a:ext uri="{FF2B5EF4-FFF2-40B4-BE49-F238E27FC236}">
                <a16:creationId xmlns:a16="http://schemas.microsoft.com/office/drawing/2014/main" id="{D9D06983-B106-47A2-892F-BB8E7685419A}"/>
              </a:ext>
            </a:extLst>
          </p:cNvPr>
          <p:cNvSpPr>
            <a:spLocks noGrp="1"/>
          </p:cNvSpPr>
          <p:nvPr>
            <p:ph sz="half" idx="10"/>
          </p:nvPr>
        </p:nvSpPr>
        <p:spPr/>
        <p:txBody>
          <a:bodyPr lIns="91440" tIns="45720" rIns="91440" bIns="45720" anchor="t"/>
          <a:lstStyle/>
          <a:p>
            <a:r>
              <a:rPr lang="en-US" dirty="0">
                <a:latin typeface="Calibri"/>
                <a:cs typeface="Calibri"/>
              </a:rPr>
              <a:t>What is DevOps?</a:t>
            </a:r>
          </a:p>
          <a:p>
            <a:r>
              <a:rPr lang="en-US" dirty="0">
                <a:latin typeface="Calibri"/>
                <a:cs typeface="Calibri"/>
              </a:rPr>
              <a:t>DevOps Stages</a:t>
            </a:r>
          </a:p>
          <a:p>
            <a:r>
              <a:rPr lang="en-US" dirty="0">
                <a:latin typeface="Calibri"/>
                <a:cs typeface="Calibri"/>
              </a:rPr>
              <a:t>What are CI / CD </a:t>
            </a:r>
          </a:p>
          <a:p>
            <a:r>
              <a:rPr lang="en-US" dirty="0">
                <a:latin typeface="Calibri"/>
                <a:cs typeface="Calibri"/>
              </a:rPr>
              <a:t>Continuous Integration </a:t>
            </a:r>
          </a:p>
          <a:p>
            <a:r>
              <a:rPr lang="en-US" dirty="0">
                <a:latin typeface="Calibri"/>
                <a:cs typeface="Calibri"/>
              </a:rPr>
              <a:t>Continuous Delivery </a:t>
            </a:r>
          </a:p>
          <a:p>
            <a:r>
              <a:rPr lang="en-CA" dirty="0">
                <a:latin typeface="Calibri"/>
                <a:cs typeface="Calibri"/>
              </a:rPr>
              <a:t>Continuous Deployment</a:t>
            </a:r>
          </a:p>
          <a:p>
            <a:r>
              <a:rPr lang="en-CA" dirty="0">
                <a:latin typeface="Calibri"/>
                <a:cs typeface="Calibri"/>
              </a:rPr>
              <a:t>Advantages </a:t>
            </a:r>
            <a:endParaRPr lang="en-US" dirty="0">
              <a:latin typeface="Calibri"/>
              <a:cs typeface="Calibri"/>
            </a:endParaRPr>
          </a:p>
        </p:txBody>
      </p:sp>
    </p:spTree>
    <p:extLst>
      <p:ext uri="{BB962C8B-B14F-4D97-AF65-F5344CB8AC3E}">
        <p14:creationId xmlns:p14="http://schemas.microsoft.com/office/powerpoint/2010/main" val="387072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7B295-0C19-425C-B9A2-6380290E5282}"/>
              </a:ext>
            </a:extLst>
          </p:cNvPr>
          <p:cNvSpPr>
            <a:spLocks noGrp="1"/>
          </p:cNvSpPr>
          <p:nvPr>
            <p:ph type="title"/>
          </p:nvPr>
        </p:nvSpPr>
        <p:spPr/>
        <p:txBody>
          <a:bodyPr/>
          <a:lstStyle/>
          <a:p>
            <a:pPr>
              <a:lnSpc>
                <a:spcPts val="3679"/>
              </a:lnSpc>
            </a:pPr>
            <a:r>
              <a:rPr lang="en-US" dirty="0">
                <a:latin typeface="Calibri"/>
                <a:cs typeface="Calibri"/>
              </a:rPr>
              <a:t>What is DevOps?</a:t>
            </a:r>
            <a:endParaRPr lang="en-US" dirty="0"/>
          </a:p>
        </p:txBody>
      </p:sp>
      <p:sp>
        <p:nvSpPr>
          <p:cNvPr id="3" name="Content Placeholder 2">
            <a:extLst>
              <a:ext uri="{FF2B5EF4-FFF2-40B4-BE49-F238E27FC236}">
                <a16:creationId xmlns:a16="http://schemas.microsoft.com/office/drawing/2014/main" id="{5BCBA40E-3B8F-430A-83A8-B9F77D8BF842}"/>
              </a:ext>
            </a:extLst>
          </p:cNvPr>
          <p:cNvSpPr>
            <a:spLocks noGrp="1"/>
          </p:cNvSpPr>
          <p:nvPr>
            <p:ph sz="half" idx="10"/>
          </p:nvPr>
        </p:nvSpPr>
        <p:spPr/>
        <p:txBody>
          <a:bodyPr lIns="91440" tIns="45720" rIns="91440" bIns="45720" anchor="t"/>
          <a:lstStyle/>
          <a:p>
            <a:r>
              <a:rPr lang="en-US" dirty="0">
                <a:latin typeface="Calibri"/>
                <a:cs typeface="Calibri"/>
              </a:rPr>
              <a:t>DevOps is a software development approach, which involves continuous development, continuous testing, continuous integration, continuous deployment and continuous monitoring of the complete software throughout this complete development lifecycle</a:t>
            </a:r>
          </a:p>
          <a:p>
            <a:pPr marL="0" indent="0">
              <a:buNone/>
            </a:pPr>
            <a:endParaRPr lang="en-US" dirty="0"/>
          </a:p>
        </p:txBody>
      </p:sp>
      <p:pic>
        <p:nvPicPr>
          <p:cNvPr id="5" name="Picture 4">
            <a:extLst>
              <a:ext uri="{FF2B5EF4-FFF2-40B4-BE49-F238E27FC236}">
                <a16:creationId xmlns:a16="http://schemas.microsoft.com/office/drawing/2014/main" id="{E7CA053E-9B4C-4762-9A77-965B0574868C}"/>
              </a:ext>
            </a:extLst>
          </p:cNvPr>
          <p:cNvPicPr>
            <a:picLocks noChangeAspect="1"/>
          </p:cNvPicPr>
          <p:nvPr/>
        </p:nvPicPr>
        <p:blipFill>
          <a:blip r:embed="rId2"/>
          <a:stretch>
            <a:fillRect/>
          </a:stretch>
        </p:blipFill>
        <p:spPr>
          <a:xfrm>
            <a:off x="2825145" y="4184511"/>
            <a:ext cx="6541709" cy="2534405"/>
          </a:xfrm>
          <a:prstGeom prst="rect">
            <a:avLst/>
          </a:prstGeom>
        </p:spPr>
      </p:pic>
    </p:spTree>
    <p:extLst>
      <p:ext uri="{BB962C8B-B14F-4D97-AF65-F5344CB8AC3E}">
        <p14:creationId xmlns:p14="http://schemas.microsoft.com/office/powerpoint/2010/main" val="318520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ECDD-312E-49DD-9A45-12E62E4A20AD}"/>
              </a:ext>
            </a:extLst>
          </p:cNvPr>
          <p:cNvSpPr>
            <a:spLocks noGrp="1"/>
          </p:cNvSpPr>
          <p:nvPr>
            <p:ph type="title"/>
          </p:nvPr>
        </p:nvSpPr>
        <p:spPr/>
        <p:txBody>
          <a:bodyPr/>
          <a:lstStyle/>
          <a:p>
            <a:r>
              <a:rPr lang="en-US" dirty="0">
                <a:latin typeface="Calibri"/>
                <a:cs typeface="Calibri"/>
              </a:rPr>
              <a:t>DevOps Stages </a:t>
            </a:r>
            <a:endParaRPr lang="en-US" dirty="0"/>
          </a:p>
        </p:txBody>
      </p:sp>
      <p:pic>
        <p:nvPicPr>
          <p:cNvPr id="5" name="Content Placeholder 4">
            <a:extLst>
              <a:ext uri="{FF2B5EF4-FFF2-40B4-BE49-F238E27FC236}">
                <a16:creationId xmlns:a16="http://schemas.microsoft.com/office/drawing/2014/main" id="{51084BA6-1AF1-4D55-B083-C8C78D101AA2}"/>
              </a:ext>
            </a:extLst>
          </p:cNvPr>
          <p:cNvPicPr>
            <a:picLocks noGrp="1" noChangeAspect="1"/>
          </p:cNvPicPr>
          <p:nvPr>
            <p:ph sz="half" idx="10"/>
          </p:nvPr>
        </p:nvPicPr>
        <p:blipFill>
          <a:blip r:embed="rId2"/>
          <a:stretch>
            <a:fillRect/>
          </a:stretch>
        </p:blipFill>
        <p:spPr>
          <a:xfrm>
            <a:off x="838199" y="2250040"/>
            <a:ext cx="11213387" cy="3996648"/>
          </a:xfrm>
        </p:spPr>
      </p:pic>
    </p:spTree>
    <p:extLst>
      <p:ext uri="{BB962C8B-B14F-4D97-AF65-F5344CB8AC3E}">
        <p14:creationId xmlns:p14="http://schemas.microsoft.com/office/powerpoint/2010/main" val="396607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ECDD-312E-49DD-9A45-12E62E4A20AD}"/>
              </a:ext>
            </a:extLst>
          </p:cNvPr>
          <p:cNvSpPr>
            <a:spLocks noGrp="1"/>
          </p:cNvSpPr>
          <p:nvPr>
            <p:ph type="title"/>
          </p:nvPr>
        </p:nvSpPr>
        <p:spPr/>
        <p:txBody>
          <a:bodyPr/>
          <a:lstStyle/>
          <a:p>
            <a:r>
              <a:rPr lang="en-US" dirty="0">
                <a:latin typeface="Calibri"/>
                <a:cs typeface="Calibri"/>
              </a:rPr>
              <a:t>Version Control </a:t>
            </a:r>
            <a:endParaRPr lang="en-US" dirty="0"/>
          </a:p>
        </p:txBody>
      </p:sp>
      <p:sp>
        <p:nvSpPr>
          <p:cNvPr id="3" name="Content Placeholder 2">
            <a:extLst>
              <a:ext uri="{FF2B5EF4-FFF2-40B4-BE49-F238E27FC236}">
                <a16:creationId xmlns:a16="http://schemas.microsoft.com/office/drawing/2014/main" id="{453405D4-3ED6-4573-8232-0EBB93CACABF}"/>
              </a:ext>
            </a:extLst>
          </p:cNvPr>
          <p:cNvSpPr>
            <a:spLocks noGrp="1"/>
          </p:cNvSpPr>
          <p:nvPr>
            <p:ph sz="half" idx="10"/>
          </p:nvPr>
        </p:nvSpPr>
        <p:spPr/>
        <p:txBody>
          <a:bodyPr lIns="91440" tIns="45720" rIns="91440" bIns="45720" anchor="t"/>
          <a:lstStyle/>
          <a:p>
            <a:pPr>
              <a:buNone/>
            </a:pPr>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AF546CB2-67B4-413D-8E63-B85E14C0FBC2}"/>
              </a:ext>
            </a:extLst>
          </p:cNvPr>
          <p:cNvSpPr txBox="1"/>
          <p:nvPr/>
        </p:nvSpPr>
        <p:spPr>
          <a:xfrm>
            <a:off x="1089061" y="2415906"/>
            <a:ext cx="7674796" cy="2862322"/>
          </a:xfrm>
          <a:prstGeom prst="rect">
            <a:avLst/>
          </a:prstGeom>
          <a:noFill/>
        </p:spPr>
        <p:txBody>
          <a:bodyPr wrap="square">
            <a:spAutoFit/>
          </a:bodyPr>
          <a:lstStyle/>
          <a:p>
            <a:r>
              <a:rPr lang="en-US" sz="3600" dirty="0"/>
              <a:t>Version control maintains the code. Version control is a system that records changes to a file or set of files over time so that you can recall specific versions later. </a:t>
            </a:r>
            <a:endParaRPr lang="en-CA" sz="3600" dirty="0"/>
          </a:p>
        </p:txBody>
      </p:sp>
      <p:pic>
        <p:nvPicPr>
          <p:cNvPr id="7" name="Picture 6">
            <a:extLst>
              <a:ext uri="{FF2B5EF4-FFF2-40B4-BE49-F238E27FC236}">
                <a16:creationId xmlns:a16="http://schemas.microsoft.com/office/drawing/2014/main" id="{CA71DC26-170D-4C7D-84A1-039F1A91E2EE}"/>
              </a:ext>
            </a:extLst>
          </p:cNvPr>
          <p:cNvPicPr>
            <a:picLocks noChangeAspect="1"/>
          </p:cNvPicPr>
          <p:nvPr/>
        </p:nvPicPr>
        <p:blipFill>
          <a:blip r:embed="rId3"/>
          <a:stretch>
            <a:fillRect/>
          </a:stretch>
        </p:blipFill>
        <p:spPr>
          <a:xfrm>
            <a:off x="9014718" y="1464837"/>
            <a:ext cx="3016320" cy="4380984"/>
          </a:xfrm>
          <a:prstGeom prst="rect">
            <a:avLst/>
          </a:prstGeom>
        </p:spPr>
      </p:pic>
    </p:spTree>
    <p:extLst>
      <p:ext uri="{BB962C8B-B14F-4D97-AF65-F5344CB8AC3E}">
        <p14:creationId xmlns:p14="http://schemas.microsoft.com/office/powerpoint/2010/main" val="2848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ECDD-312E-49DD-9A45-12E62E4A20AD}"/>
              </a:ext>
            </a:extLst>
          </p:cNvPr>
          <p:cNvSpPr>
            <a:spLocks noGrp="1"/>
          </p:cNvSpPr>
          <p:nvPr>
            <p:ph type="title"/>
          </p:nvPr>
        </p:nvSpPr>
        <p:spPr/>
        <p:txBody>
          <a:bodyPr/>
          <a:lstStyle/>
          <a:p>
            <a:r>
              <a:rPr lang="en-US" dirty="0">
                <a:latin typeface="Calibri"/>
                <a:cs typeface="Calibri"/>
              </a:rPr>
              <a:t>Continuous Integration </a:t>
            </a:r>
            <a:endParaRPr lang="en-US" dirty="0"/>
          </a:p>
        </p:txBody>
      </p:sp>
      <p:sp>
        <p:nvSpPr>
          <p:cNvPr id="3" name="Content Placeholder 2">
            <a:extLst>
              <a:ext uri="{FF2B5EF4-FFF2-40B4-BE49-F238E27FC236}">
                <a16:creationId xmlns:a16="http://schemas.microsoft.com/office/drawing/2014/main" id="{453405D4-3ED6-4573-8232-0EBB93CACABF}"/>
              </a:ext>
            </a:extLst>
          </p:cNvPr>
          <p:cNvSpPr>
            <a:spLocks noGrp="1"/>
          </p:cNvSpPr>
          <p:nvPr>
            <p:ph sz="half" idx="10"/>
          </p:nvPr>
        </p:nvSpPr>
        <p:spPr>
          <a:xfrm>
            <a:off x="838200" y="2393740"/>
            <a:ext cx="8603751" cy="4464260"/>
          </a:xfrm>
        </p:spPr>
        <p:txBody>
          <a:bodyPr lIns="91440" tIns="45720" rIns="91440" bIns="45720" anchor="t"/>
          <a:lstStyle/>
          <a:p>
            <a:pPr>
              <a:buNone/>
            </a:pPr>
            <a:r>
              <a:rPr lang="en-US" sz="2400" dirty="0">
                <a:latin typeface="Calibri"/>
                <a:cs typeface="Calibri"/>
              </a:rPr>
              <a:t>   </a:t>
            </a:r>
            <a:r>
              <a:rPr lang="en-US" sz="3600" dirty="0">
                <a:latin typeface="Calibri"/>
                <a:cs typeface="Calibri"/>
              </a:rPr>
              <a:t>Continuous integration (CI) is the practice of automating the integration of code changes from multiple contributors into a single software project.</a:t>
            </a:r>
          </a:p>
          <a:p>
            <a:pPr>
              <a:buNone/>
            </a:pPr>
            <a:endParaRPr lang="en-US" sz="2400" b="1" dirty="0">
              <a:latin typeface="Calibri"/>
              <a:cs typeface="Calibri"/>
            </a:endParaRPr>
          </a:p>
          <a:p>
            <a:pPr>
              <a:buNone/>
            </a:pPr>
            <a:endParaRPr lang="en-US"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37AE51A6-EC54-4A0F-BF66-0C7EEB116114}"/>
              </a:ext>
            </a:extLst>
          </p:cNvPr>
          <p:cNvPicPr>
            <a:picLocks noChangeAspect="1"/>
          </p:cNvPicPr>
          <p:nvPr/>
        </p:nvPicPr>
        <p:blipFill>
          <a:blip r:embed="rId3"/>
          <a:stretch>
            <a:fillRect/>
          </a:stretch>
        </p:blipFill>
        <p:spPr>
          <a:xfrm>
            <a:off x="9616611" y="1366462"/>
            <a:ext cx="2476071" cy="4243227"/>
          </a:xfrm>
          <a:prstGeom prst="rect">
            <a:avLst/>
          </a:prstGeom>
        </p:spPr>
      </p:pic>
    </p:spTree>
    <p:extLst>
      <p:ext uri="{BB962C8B-B14F-4D97-AF65-F5344CB8AC3E}">
        <p14:creationId xmlns:p14="http://schemas.microsoft.com/office/powerpoint/2010/main" val="93288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0400-53D2-4977-ADEE-EA72647C979F}"/>
              </a:ext>
            </a:extLst>
          </p:cNvPr>
          <p:cNvSpPr>
            <a:spLocks noGrp="1"/>
          </p:cNvSpPr>
          <p:nvPr>
            <p:ph type="title"/>
          </p:nvPr>
        </p:nvSpPr>
        <p:spPr/>
        <p:txBody>
          <a:bodyPr/>
          <a:lstStyle/>
          <a:p>
            <a:r>
              <a:rPr lang="en-US" dirty="0">
                <a:latin typeface="Calibri"/>
                <a:cs typeface="Calibri"/>
              </a:rPr>
              <a:t>Continuous Delivery </a:t>
            </a:r>
            <a:endParaRPr lang="en-US" dirty="0"/>
          </a:p>
        </p:txBody>
      </p:sp>
      <p:sp>
        <p:nvSpPr>
          <p:cNvPr id="3" name="Content Placeholder 2">
            <a:extLst>
              <a:ext uri="{FF2B5EF4-FFF2-40B4-BE49-F238E27FC236}">
                <a16:creationId xmlns:a16="http://schemas.microsoft.com/office/drawing/2014/main" id="{7E18B558-E469-45B1-8A1F-2D6C05592796}"/>
              </a:ext>
            </a:extLst>
          </p:cNvPr>
          <p:cNvSpPr>
            <a:spLocks noGrp="1"/>
          </p:cNvSpPr>
          <p:nvPr>
            <p:ph sz="half" idx="10"/>
          </p:nvPr>
        </p:nvSpPr>
        <p:spPr>
          <a:xfrm>
            <a:off x="838200" y="2393740"/>
            <a:ext cx="8644849" cy="4464260"/>
          </a:xfrm>
        </p:spPr>
        <p:txBody>
          <a:bodyPr lIns="91440" tIns="45720" rIns="91440" bIns="45720" anchor="t"/>
          <a:lstStyle/>
          <a:p>
            <a:pPr algn="l" fontAlgn="base"/>
            <a:r>
              <a:rPr lang="en-US" dirty="0"/>
              <a:t>Continuous delivery is an extension of continuous integration since it automatically deploys all code changes to a testing and/or production environment after the build stage. </a:t>
            </a:r>
          </a:p>
          <a:p>
            <a:pPr algn="l" fontAlgn="base"/>
            <a:r>
              <a:rPr lang="en-US" dirty="0"/>
              <a:t>This means that on top of automated testing, you have an automated release process and you can deploy your application any time by clicking a button.</a:t>
            </a:r>
          </a:p>
          <a:p>
            <a:pPr marL="0" indent="0" algn="l" fontAlgn="base">
              <a:buNone/>
            </a:pPr>
            <a:endParaRPr lang="en-US" dirty="0"/>
          </a:p>
        </p:txBody>
      </p:sp>
      <p:pic>
        <p:nvPicPr>
          <p:cNvPr id="5" name="Picture 4">
            <a:extLst>
              <a:ext uri="{FF2B5EF4-FFF2-40B4-BE49-F238E27FC236}">
                <a16:creationId xmlns:a16="http://schemas.microsoft.com/office/drawing/2014/main" id="{F039DFE5-38CB-4A02-BD31-9F983D5B6D3A}"/>
              </a:ext>
            </a:extLst>
          </p:cNvPr>
          <p:cNvPicPr>
            <a:picLocks noChangeAspect="1"/>
          </p:cNvPicPr>
          <p:nvPr/>
        </p:nvPicPr>
        <p:blipFill>
          <a:blip r:embed="rId3"/>
          <a:stretch>
            <a:fillRect/>
          </a:stretch>
        </p:blipFill>
        <p:spPr>
          <a:xfrm>
            <a:off x="9483049" y="1448657"/>
            <a:ext cx="2616484" cy="4191855"/>
          </a:xfrm>
          <a:prstGeom prst="rect">
            <a:avLst/>
          </a:prstGeom>
        </p:spPr>
      </p:pic>
    </p:spTree>
    <p:extLst>
      <p:ext uri="{BB962C8B-B14F-4D97-AF65-F5344CB8AC3E}">
        <p14:creationId xmlns:p14="http://schemas.microsoft.com/office/powerpoint/2010/main" val="3623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5033-C6BE-4E99-AC9D-74B7DB1F736F}"/>
              </a:ext>
            </a:extLst>
          </p:cNvPr>
          <p:cNvSpPr>
            <a:spLocks noGrp="1"/>
          </p:cNvSpPr>
          <p:nvPr>
            <p:ph type="title"/>
          </p:nvPr>
        </p:nvSpPr>
        <p:spPr/>
        <p:txBody>
          <a:bodyPr/>
          <a:lstStyle/>
          <a:p>
            <a:r>
              <a:rPr lang="en-US" dirty="0"/>
              <a:t>Continuous Deployment </a:t>
            </a:r>
            <a:endParaRPr lang="en-CA" dirty="0"/>
          </a:p>
        </p:txBody>
      </p:sp>
      <p:sp>
        <p:nvSpPr>
          <p:cNvPr id="3" name="Content Placeholder 2">
            <a:extLst>
              <a:ext uri="{FF2B5EF4-FFF2-40B4-BE49-F238E27FC236}">
                <a16:creationId xmlns:a16="http://schemas.microsoft.com/office/drawing/2014/main" id="{7178FF04-6187-44FF-970F-247F2D720763}"/>
              </a:ext>
            </a:extLst>
          </p:cNvPr>
          <p:cNvSpPr>
            <a:spLocks noGrp="1"/>
          </p:cNvSpPr>
          <p:nvPr>
            <p:ph sz="half" idx="10"/>
          </p:nvPr>
        </p:nvSpPr>
        <p:spPr>
          <a:xfrm>
            <a:off x="838200" y="3010328"/>
            <a:ext cx="8511283" cy="3847672"/>
          </a:xfrm>
        </p:spPr>
        <p:txBody>
          <a:bodyPr/>
          <a:lstStyle/>
          <a:p>
            <a:pPr marL="0" indent="0">
              <a:buNone/>
            </a:pPr>
            <a:r>
              <a:rPr lang="en-US" sz="3600" dirty="0"/>
              <a:t>Continuous deployment goes one step further than continuous delivery. With this practice, every change that passes all stages of your production pipeline is released to your customers.        </a:t>
            </a:r>
            <a:endParaRPr lang="en-CA" sz="3600" dirty="0"/>
          </a:p>
        </p:txBody>
      </p:sp>
      <p:pic>
        <p:nvPicPr>
          <p:cNvPr id="5" name="Picture 4">
            <a:extLst>
              <a:ext uri="{FF2B5EF4-FFF2-40B4-BE49-F238E27FC236}">
                <a16:creationId xmlns:a16="http://schemas.microsoft.com/office/drawing/2014/main" id="{2CF6C983-C6C2-4A09-895E-D45832EECBF2}"/>
              </a:ext>
            </a:extLst>
          </p:cNvPr>
          <p:cNvPicPr>
            <a:picLocks noChangeAspect="1"/>
          </p:cNvPicPr>
          <p:nvPr/>
        </p:nvPicPr>
        <p:blipFill>
          <a:blip r:embed="rId3"/>
          <a:stretch>
            <a:fillRect/>
          </a:stretch>
        </p:blipFill>
        <p:spPr>
          <a:xfrm>
            <a:off x="9719354" y="1637783"/>
            <a:ext cx="2301411" cy="4274050"/>
          </a:xfrm>
          <a:prstGeom prst="rect">
            <a:avLst/>
          </a:prstGeom>
        </p:spPr>
      </p:pic>
    </p:spTree>
    <p:extLst>
      <p:ext uri="{BB962C8B-B14F-4D97-AF65-F5344CB8AC3E}">
        <p14:creationId xmlns:p14="http://schemas.microsoft.com/office/powerpoint/2010/main" val="800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97EF-B485-4B5F-BDBA-04933D5678E6}"/>
              </a:ext>
            </a:extLst>
          </p:cNvPr>
          <p:cNvSpPr>
            <a:spLocks noGrp="1"/>
          </p:cNvSpPr>
          <p:nvPr>
            <p:ph type="title"/>
          </p:nvPr>
        </p:nvSpPr>
        <p:spPr/>
        <p:txBody>
          <a:bodyPr/>
          <a:lstStyle/>
          <a:p>
            <a:r>
              <a:rPr lang="en-US" dirty="0"/>
              <a:t>What is CI and CD </a:t>
            </a:r>
            <a:endParaRPr lang="en-CA" dirty="0"/>
          </a:p>
        </p:txBody>
      </p:sp>
      <p:sp>
        <p:nvSpPr>
          <p:cNvPr id="3" name="Content Placeholder 2">
            <a:extLst>
              <a:ext uri="{FF2B5EF4-FFF2-40B4-BE49-F238E27FC236}">
                <a16:creationId xmlns:a16="http://schemas.microsoft.com/office/drawing/2014/main" id="{14E30B2C-477C-4048-8A4D-CF796A7A6087}"/>
              </a:ext>
            </a:extLst>
          </p:cNvPr>
          <p:cNvSpPr>
            <a:spLocks noGrp="1"/>
          </p:cNvSpPr>
          <p:nvPr>
            <p:ph sz="half" idx="10"/>
          </p:nvPr>
        </p:nvSpPr>
        <p:spPr>
          <a:xfrm>
            <a:off x="838200" y="2393740"/>
            <a:ext cx="9703085" cy="4027608"/>
          </a:xfrm>
        </p:spPr>
        <p:txBody>
          <a:bodyPr/>
          <a:lstStyle/>
          <a:p>
            <a:pPr marL="0" indent="0">
              <a:buNone/>
            </a:pPr>
            <a:r>
              <a:rPr lang="en-US" sz="3200" dirty="0">
                <a:latin typeface="+mn-lt"/>
              </a:rPr>
              <a:t>CI and CD are two acronyms frequently used in modern development practices and DevOps. CI stands for continuous integration, a fundamental DevOps best practice where developers frequently merge code changes into a central repository where automated builds and tests run. But CD can either mean continuous delivery or continuous deployment. </a:t>
            </a:r>
          </a:p>
          <a:p>
            <a:pPr marL="0" indent="0">
              <a:buNone/>
            </a:pPr>
            <a:br>
              <a:rPr lang="en-US" sz="3200" dirty="0">
                <a:latin typeface="+mn-lt"/>
              </a:rPr>
            </a:br>
            <a:endParaRPr lang="en-CA" sz="3200" dirty="0">
              <a:latin typeface="+mn-lt"/>
            </a:endParaRPr>
          </a:p>
        </p:txBody>
      </p:sp>
    </p:spTree>
    <p:extLst>
      <p:ext uri="{BB962C8B-B14F-4D97-AF65-F5344CB8AC3E}">
        <p14:creationId xmlns:p14="http://schemas.microsoft.com/office/powerpoint/2010/main" val="22240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E58644E705F84696FC6D4358C0AD49" ma:contentTypeVersion="10" ma:contentTypeDescription="Create a new document." ma:contentTypeScope="" ma:versionID="cd0e172646f5feb7e27e20ba6e293b5b">
  <xsd:schema xmlns:xsd="http://www.w3.org/2001/XMLSchema" xmlns:xs="http://www.w3.org/2001/XMLSchema" xmlns:p="http://schemas.microsoft.com/office/2006/metadata/properties" xmlns:ns2="9195379a-c874-4b1e-9a42-745d869d1e41" xmlns:ns3="39de2fdb-7005-4155-a4db-9b2f08b80d41" targetNamespace="http://schemas.microsoft.com/office/2006/metadata/properties" ma:root="true" ma:fieldsID="efe66fc3d49e26f615b1eb78ef57acc7" ns2:_="" ns3:_="">
    <xsd:import namespace="9195379a-c874-4b1e-9a42-745d869d1e41"/>
    <xsd:import namespace="39de2fdb-7005-4155-a4db-9b2f08b80d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5379a-c874-4b1e-9a42-745d869d1e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9de2fdb-7005-4155-a4db-9b2f08b80d4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82FB41-B3CF-4927-8B56-89CCF22C8217}">
  <ds:schemaRefs>
    <ds:schemaRef ds:uri="http://schemas.microsoft.com/sharepoint/v3/contenttype/forms"/>
  </ds:schemaRefs>
</ds:datastoreItem>
</file>

<file path=customXml/itemProps2.xml><?xml version="1.0" encoding="utf-8"?>
<ds:datastoreItem xmlns:ds="http://schemas.openxmlformats.org/officeDocument/2006/customXml" ds:itemID="{B3F4E1A8-4757-4E8F-AC3D-7A75ECFEDC75}"/>
</file>

<file path=customXml/itemProps3.xml><?xml version="1.0" encoding="utf-8"?>
<ds:datastoreItem xmlns:ds="http://schemas.openxmlformats.org/officeDocument/2006/customXml" ds:itemID="{0298ED71-1E6B-4EE0-B9A7-C884EA78CE12}">
  <ds:schemaRefs>
    <ds:schemaRef ds:uri="752ebb1d-8f0d-4fee-be8a-0990bb350186"/>
    <ds:schemaRef ds:uri="c22e42b2-449a-4e9f-8a39-ecb84f6cc7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385</TotalTime>
  <Words>624</Words>
  <Application>Microsoft Office PowerPoint</Application>
  <PresentationFormat>Widescreen</PresentationFormat>
  <Paragraphs>52</Paragraphs>
  <Slides>14</Slides>
  <Notes>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Charlie Text</vt:lpstr>
      <vt:lpstr>Arial</vt:lpstr>
      <vt:lpstr>Calibri</vt:lpstr>
      <vt:lpstr>Calibri Light</vt:lpstr>
      <vt:lpstr>Office Theme</vt:lpstr>
      <vt:lpstr>Custom Design</vt:lpstr>
      <vt:lpstr>1_Custom Design</vt:lpstr>
      <vt:lpstr>PowerPoint Presentation</vt:lpstr>
      <vt:lpstr>Contents </vt:lpstr>
      <vt:lpstr>What is DevOps?</vt:lpstr>
      <vt:lpstr>DevOps Stages </vt:lpstr>
      <vt:lpstr>Version Control </vt:lpstr>
      <vt:lpstr>Continuous Integration </vt:lpstr>
      <vt:lpstr>Continuous Delivery </vt:lpstr>
      <vt:lpstr>Continuous Deployment </vt:lpstr>
      <vt:lpstr>What is CI and CD </vt:lpstr>
      <vt:lpstr>Let’s see how it works</vt:lpstr>
      <vt:lpstr>Let’s see how it works</vt:lpstr>
      <vt:lpstr>How they are related</vt:lpstr>
      <vt:lpstr>Advantages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Deanne Green</dc:creator>
  <cp:keywords/>
  <dc:description/>
  <cp:lastModifiedBy>Suresh Kumar Pentacota</cp:lastModifiedBy>
  <cp:revision>145</cp:revision>
  <dcterms:created xsi:type="dcterms:W3CDTF">2020-01-17T16:29:50Z</dcterms:created>
  <dcterms:modified xsi:type="dcterms:W3CDTF">2022-05-10T10:35:40Z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0x0101005AE58644E705F84696FC6D4358C0AD49</vt:lpwstr>
  </property>
</Properties>
</file>